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5084" r:id="rId4"/>
  </p:sldMasterIdLst>
  <p:notesMasterIdLst>
    <p:notesMasterId r:id="rId20"/>
  </p:notesMasterIdLst>
  <p:handoutMasterIdLst>
    <p:handoutMasterId r:id="rId21"/>
  </p:handoutMasterIdLst>
  <p:sldIdLst>
    <p:sldId id="275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Outfit" pitchFamily="2" charset="0"/>
      <p:regular r:id="rId30"/>
      <p:bold r:id="rId31"/>
    </p:embeddedFont>
    <p:embeddedFont>
      <p:font typeface="Outfit ExtraBold" pitchFamily="2" charset="0"/>
      <p:bold r:id="rId32"/>
    </p:embeddedFont>
    <p:embeddedFont>
      <p:font typeface="Rubik" pitchFamily="2" charset="-79"/>
      <p:regular r:id="rId33"/>
      <p:bold r:id="rId34"/>
      <p:italic r:id="rId35"/>
      <p:boldItalic r:id="rId36"/>
    </p:embeddedFont>
    <p:embeddedFont>
      <p:font typeface="Rubik SemiBold" pitchFamily="2" charset="-79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92"/>
    <a:srgbClr val="00416A"/>
    <a:srgbClr val="3CDBC0"/>
    <a:srgbClr val="2CD5C4"/>
    <a:srgbClr val="65C4DB"/>
    <a:srgbClr val="FFFFFF"/>
    <a:srgbClr val="DFDFE1"/>
    <a:srgbClr val="FFD500"/>
    <a:srgbClr val="333F48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555D0-71B9-D0C4-2DC1-0BBE042AF23E}" v="2" dt="2022-08-25T05:58:57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3497" autoAdjust="0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5/10/relationships/revisionInfo" Target="revisionInfo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3B2D-7EE6-40D0-B8E5-54FD5F46DDA6}" type="datetimeFigureOut">
              <a:rPr lang="en-US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2/25/2025</a:t>
            </a:fld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62666-3E3A-4044-82EF-DED745118DC3}" type="slidenum">
              <a:rPr lang="en-US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‹N°›</a:t>
            </a:fld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A70E0C9-048D-4F47-870E-3BFCAC7E8546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832"/>
            <a:ext cx="5438140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E18BF02C-2B30-4A7F-9DCE-38E6C5A43D8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OREDOO FIFA AUT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7A34E-E389-FA7F-2CC5-14D59256A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F16B85-76B6-27FF-96E7-D488483A3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981075"/>
            <a:ext cx="8388350" cy="2358348"/>
          </a:xfrm>
        </p:spPr>
        <p:txBody>
          <a:bodyPr wrap="square" lIns="0" tIns="0" rIns="0" bIns="0" anchor="t">
            <a:normAutofit/>
          </a:bodyPr>
          <a:lstStyle>
            <a:lvl1pPr>
              <a:lnSpc>
                <a:spcPct val="80000"/>
              </a:lnSpc>
              <a:defRPr sz="66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31A31-C6E7-A6C6-A65A-5A057DE3B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845886"/>
            <a:ext cx="8388351" cy="68897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8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Rubik SemiBold" pitchFamily="2" charset="-79"/>
                <a:ea typeface="+mj-ea"/>
                <a:cs typeface="Rubik SemiBold" pitchFamily="2" charset="-79"/>
                <a:sym typeface="Helvetica Neue"/>
              </a:defRPr>
            </a:lvl1pPr>
          </a:lstStyle>
          <a:p>
            <a:pPr marR="0" lvl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Sub-title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531E94DB-C1A2-0CF8-140E-8C31EA34A10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3888" y="6108250"/>
            <a:ext cx="6737494" cy="278302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File name / Department / Author </a:t>
            </a:r>
            <a:endParaRPr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BAD04AF-ABFC-B3A1-037F-C6D069E3A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82" b="18661"/>
          <a:stretch/>
        </p:blipFill>
        <p:spPr>
          <a:xfrm>
            <a:off x="6524288" y="4956346"/>
            <a:ext cx="5168951" cy="1355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2EE3B-8B6A-B367-06E3-C76FB7AB4911}"/>
              </a:ext>
            </a:extLst>
          </p:cNvPr>
          <p:cNvSpPr/>
          <p:nvPr userDrawn="1"/>
        </p:nvSpPr>
        <p:spPr bwMode="auto">
          <a:xfrm>
            <a:off x="623888" y="5797875"/>
            <a:ext cx="4339304" cy="2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25" rIns="91425" bIns="9142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704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40000"/>
              <a:buFont typeface="Arial"/>
              <a:buNone/>
            </a:pPr>
            <a:fld id="{BE19E785-B894-4E67-AB06-B432AD4D2C5B}" type="datetime4">
              <a:rPr lang="en-GB" sz="1600" b="0" i="0" u="none" strike="noStrike" cap="none" smtClean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25 February 2025</a:t>
            </a:fld>
            <a:endParaRPr lang="en-GB" sz="1600" b="0" i="0" u="none" strike="noStrike" cap="none" dirty="0" err="1">
              <a:solidFill>
                <a:schemeClr val="bg1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21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BBF3E0-0AEF-7629-D5E0-BB643CDE7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EC39553-85C1-01BC-FD69-1D59B6C55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C8FCE16A-D11A-C5FF-B058-733CFBD2FA1F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F45B80-5E70-4660-3CEA-21F98B403CD1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42FA1E7-EC98-6026-23AC-7988C7C5D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9BADF3-C56D-BE41-E1B0-797A64535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07434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7D39BF-5196-A8B9-3955-C431CA030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5575BD6C-F877-B7A0-ACC9-8755B2559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hape 16">
            <a:extLst>
              <a:ext uri="{FF2B5EF4-FFF2-40B4-BE49-F238E27FC236}">
                <a16:creationId xmlns:a16="http://schemas.microsoft.com/office/drawing/2014/main" id="{A62C5426-4C4C-F727-1D92-95C8AE77B1A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40AE1A-83ED-5DAB-838F-B96413517448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089AD4-4C1B-21D9-70F4-5BA768F4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4EBF1F-EF57-CBCD-42F2-6D6513FF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4561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A2B2A4-FE95-DFDF-31BC-C1E06AD0E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08501183-7F61-5D6A-A854-E2B01CFD9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0E08032C-0297-AF59-03EA-0EBF7294296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A8828E-F599-2C56-2997-178C4E61D454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D6C3BF8-5A62-5FEF-8767-720242ADE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78BDB7-7475-8605-E025-2CE67E1D6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82518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OREDOO F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ACE03-64E9-BDFD-670A-D437EBA10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B432F88-4941-A436-DA02-0D569D075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82" b="18661"/>
          <a:stretch/>
        </p:blipFill>
        <p:spPr>
          <a:xfrm>
            <a:off x="6524288" y="4956346"/>
            <a:ext cx="5168951" cy="1355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23DD42-452D-8803-ABF2-9B0892A22AE6}"/>
              </a:ext>
            </a:extLst>
          </p:cNvPr>
          <p:cNvSpPr/>
          <p:nvPr userDrawn="1"/>
        </p:nvSpPr>
        <p:spPr bwMode="auto">
          <a:xfrm>
            <a:off x="623888" y="1801093"/>
            <a:ext cx="5472112" cy="2660073"/>
          </a:xfrm>
          <a:prstGeom prst="rect">
            <a:avLst/>
          </a:prstGeom>
          <a:solidFill>
            <a:srgbClr val="ED1C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79488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GB" sz="7200" b="1" kern="1200" cap="all" baseline="0" dirty="0">
                <a:solidFill>
                  <a:schemeClr val="bg1"/>
                </a:solidFill>
                <a:latin typeface="Outfit ExtraBold" pitchFamily="2" charset="0"/>
                <a:cs typeface="Rubik" pitchFamily="2" charset="-79"/>
              </a:rPr>
              <a:t>THANK YOU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60F96F-CB04-2D6B-A0ED-96123A166C5D}"/>
              </a:ext>
            </a:extLst>
          </p:cNvPr>
          <p:cNvSpPr/>
          <p:nvPr userDrawn="1"/>
        </p:nvSpPr>
        <p:spPr bwMode="auto">
          <a:xfrm>
            <a:off x="6960394" y="5622131"/>
            <a:ext cx="61912" cy="90488"/>
          </a:xfrm>
          <a:custGeom>
            <a:avLst/>
            <a:gdLst>
              <a:gd name="connsiteX0" fmla="*/ 0 w 61912"/>
              <a:gd name="connsiteY0" fmla="*/ 0 h 90488"/>
              <a:gd name="connsiteX1" fmla="*/ 47625 w 61912"/>
              <a:gd name="connsiteY1" fmla="*/ 23813 h 90488"/>
              <a:gd name="connsiteX2" fmla="*/ 61912 w 61912"/>
              <a:gd name="connsiteY2" fmla="*/ 50007 h 90488"/>
              <a:gd name="connsiteX3" fmla="*/ 14287 w 61912"/>
              <a:gd name="connsiteY3" fmla="*/ 90488 h 90488"/>
              <a:gd name="connsiteX4" fmla="*/ 0 w 61912"/>
              <a:gd name="connsiteY4" fmla="*/ 0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" h="90488">
                <a:moveTo>
                  <a:pt x="0" y="0"/>
                </a:moveTo>
                <a:lnTo>
                  <a:pt x="47625" y="23813"/>
                </a:lnTo>
                <a:lnTo>
                  <a:pt x="61912" y="50007"/>
                </a:lnTo>
                <a:lnTo>
                  <a:pt x="14287" y="90488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79488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GB" sz="16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39335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OREDO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2092C-1F68-548F-11C2-A257049F8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E24AE7-3482-4E87-CEF6-82A9499EF134}"/>
              </a:ext>
            </a:extLst>
          </p:cNvPr>
          <p:cNvSpPr/>
          <p:nvPr userDrawn="1"/>
        </p:nvSpPr>
        <p:spPr bwMode="auto">
          <a:xfrm>
            <a:off x="623888" y="1801093"/>
            <a:ext cx="5472112" cy="2660073"/>
          </a:xfrm>
          <a:prstGeom prst="rect">
            <a:avLst/>
          </a:prstGeom>
          <a:solidFill>
            <a:srgbClr val="ED1C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79488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GB" sz="7200" b="1" kern="1200" cap="all" baseline="0" dirty="0">
                <a:solidFill>
                  <a:schemeClr val="bg1"/>
                </a:solidFill>
                <a:latin typeface="Outfit ExtraBold" pitchFamily="2" charset="0"/>
                <a:cs typeface="Rubik" pitchFamily="2" charset="-79"/>
              </a:rPr>
              <a:t>THANK YOU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9E6D196-BF13-B14A-5E42-7DF2C4B71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05" t="25059" r="12861" b="31721"/>
          <a:stretch/>
        </p:blipFill>
        <p:spPr>
          <a:xfrm>
            <a:off x="8100904" y="5304012"/>
            <a:ext cx="3593275" cy="9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86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E2F279-4717-9675-CCD8-8D532C990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E799226E-0ADB-20BF-F1E9-C1F81F321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8AD559A5-4468-59AA-52D2-27FAC7F45E5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36F8C-D736-BCD7-80BC-08E596705D48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5B1AE2-3422-835C-3716-6E5FE0144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E8E174-6EF9-0FF9-40BC-211AD54EF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20427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5373B9-3194-740F-D742-D18EF4F8F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8F33CC4B-82DC-D4B6-695D-546CAC2EC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A5B6705D-7448-AD56-D71F-D58AA8540ADD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C2C73C-B63F-6C6A-D7F3-685A9C47A3DD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00A284B-C33C-72DA-FE7B-B1F5CC705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B3FADF-EEC4-FC02-0A1C-3CCEC2E24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64765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4CFD49-7F7D-D913-EACC-A004BBBD0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FCA9E68B-F9A4-F6F5-D76B-B5C533CEF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Shape 16">
            <a:extLst>
              <a:ext uri="{FF2B5EF4-FFF2-40B4-BE49-F238E27FC236}">
                <a16:creationId xmlns:a16="http://schemas.microsoft.com/office/drawing/2014/main" id="{26012CC8-44F4-1175-1981-B04BE9252A8B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62FF9-F3A7-5F85-9F20-A1249A617CE4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16D7CB6-E95E-5510-2F36-2C0229B41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DE8A9D3-B501-6D0B-4292-6A393636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59484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990E30-652D-9507-1560-D4B9945E9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59419ECB-AE4E-E48D-95BE-D3E3B6748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2E0273B1-B805-6360-25FB-5AA0CB2B76B3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C89F1-2FDC-A010-1B51-6BEB18126A13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379569C-EC10-AEDE-3319-D5913ACC7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BE9287-61DF-FB20-2BCF-CF456F1B8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225540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599B6F-2DE0-991D-A25F-8E49DB46E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FA33C5D1-1B2D-9474-E9C0-3F7EF0404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44F853FB-C299-9F2C-B5FE-29243E840D5C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C44D1C-5F92-400D-9314-C9A75042C002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50A2E5-03A0-35B2-3188-3B35F3203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3510DC-242C-6751-1B7C-0A4D62BB0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40633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OREDOO AUT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6B72D-11C6-2475-2FE3-632802BEF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F16B85-76B6-27FF-96E7-D488483A3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981075"/>
            <a:ext cx="8388350" cy="2358348"/>
          </a:xfrm>
        </p:spPr>
        <p:txBody>
          <a:bodyPr wrap="square" lIns="0" tIns="0" rIns="0" bIns="0" anchor="t">
            <a:normAutofit/>
          </a:bodyPr>
          <a:lstStyle>
            <a:lvl1pPr>
              <a:lnSpc>
                <a:spcPct val="80000"/>
              </a:lnSpc>
              <a:defRPr sz="66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31A31-C6E7-A6C6-A65A-5A057DE3B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845887"/>
            <a:ext cx="8388352" cy="68897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8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Rubik SemiBold" pitchFamily="2" charset="-79"/>
                <a:ea typeface="+mj-ea"/>
                <a:cs typeface="Rubik SemiBold" pitchFamily="2" charset="-79"/>
                <a:sym typeface="Helvetica Neue"/>
              </a:defRPr>
            </a:lvl1pPr>
          </a:lstStyle>
          <a:p>
            <a:pPr marR="0" lvl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Sub-title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531E94DB-C1A2-0CF8-140E-8C31EA34A10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3888" y="6108250"/>
            <a:ext cx="6737494" cy="278302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File name / Department / Author 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C535A-A025-6F92-F778-E8CDAFFBAD20}"/>
              </a:ext>
            </a:extLst>
          </p:cNvPr>
          <p:cNvSpPr/>
          <p:nvPr userDrawn="1"/>
        </p:nvSpPr>
        <p:spPr bwMode="auto">
          <a:xfrm>
            <a:off x="623888" y="5797875"/>
            <a:ext cx="4339304" cy="2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25" rIns="91425" bIns="9142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704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40000"/>
              <a:buFont typeface="Arial"/>
              <a:buNone/>
            </a:pPr>
            <a:fld id="{BE19E785-B894-4E67-AB06-B432AD4D2C5B}" type="datetime4">
              <a:rPr lang="en-GB" sz="1600" b="0" i="0" u="none" strike="noStrike" cap="none" smtClean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25 February 2025</a:t>
            </a:fld>
            <a:endParaRPr lang="en-GB" sz="1600" b="0" i="0" u="none" strike="noStrike" cap="none" dirty="0" err="1">
              <a:solidFill>
                <a:schemeClr val="bg1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024D02B-A6FC-1E35-5B43-DCA4ADCFA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05" t="25059" r="12861" b="31721"/>
          <a:stretch/>
        </p:blipFill>
        <p:spPr>
          <a:xfrm>
            <a:off x="8100904" y="5304012"/>
            <a:ext cx="3593275" cy="9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49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F6A092-1A1D-1C14-BA04-FDA6CC5F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7D7F22C-8DC0-0741-79BA-2C2E7E0E6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03DBC345-9207-2A88-8448-D79D50898D8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B30E6A-BCB9-3163-AF71-457051A44AF0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1CA028C-28A2-DB40-357E-7A8C3DF42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13403F-C92F-A4A5-87AE-EB31B557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68278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8245B9-4934-2A64-4D8B-4B9C8BAAA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888FFBF-88EE-9398-8356-C591E8080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DBA9D6D3-8D51-6FBB-BFF6-B5D3A54CC693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31A610-9635-3C30-12F1-6A5C6F99FBC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6DA5D0B-4767-420B-0683-E56E07685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85F011-28E1-8D4E-2A1F-256081FD4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09667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7AA897-2C9C-C6FF-0839-0807F6BDC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CBADE63-5F46-65BA-8806-2A162159C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F11D7D84-1E7C-8774-E85D-627C8195B68B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0B2BB-7B9B-C74D-B54C-6458D424CBB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EFB391-3876-6569-8382-2AF9B8581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E6C506-B944-8824-F1CE-6EA9B113B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09142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08D724-0A54-3D81-6ECF-0A27C6C37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4B68EB9A-CDC0-99C0-BA36-30EABB843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937DD764-1401-5CF9-90F6-33CA7CE09A6E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C4A05-772C-1740-689C-8C3FAA4E473A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4540F36-5C2F-BE8A-3D82-BB3B8B52A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933303-621B-15DC-7D2B-A1892BE6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81315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AC33E9-0B6B-4CE3-EF92-B22A1074E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0134BCF6-AAA2-A2AF-FC69-7C2552B12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25D1B542-CCC6-72DE-BAED-FEEB72F49E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24374-D31B-7720-9BBA-A3E6163724A0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1D59E9F-DD4E-6DDA-ED21-5026632D0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F48EA7-5E2B-555D-2CF1-6B60B514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54856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DDEA43-D01D-7178-4AD3-BB7CC993E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D4C67964-6777-DD83-F67A-7DB4A703A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B0CFAA65-671D-0C45-B80F-4CE5A1A2A13F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0E952-BB1D-5FDF-CDD6-012772DCE2BA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6D0D3B-C554-A39E-3843-2D978AC29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8AB146-A98D-0CB7-40F1-B0520EF8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55092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63B096-0868-6E6A-C7AC-080D3C1DC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A57681F-15BA-F793-D5F7-E2985C193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BE94A324-DC4F-E822-A113-4C63F178349C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C9D3FC-1F83-D8CD-8439-BEA9D5DA9085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95839A-8D16-5BB2-221B-E007AC661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684AE-2CED-1D27-62F0-C36A27190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24681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210312" marR="0" indent="-274320" algn="l" defTabSz="7048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D1C24"/>
              </a:buClr>
              <a:buSzPct val="125000"/>
              <a:buFont typeface="+mj-lt"/>
              <a:buAutoNum type="arabicPeriod"/>
              <a:tabLst/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1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2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3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4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5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6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7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8"/>
            <a:r>
              <a:rPr lang="fr-FR" dirty="0"/>
              <a:t>Lorem ipsum</a:t>
            </a:r>
            <a:endParaRPr lang="en-US" dirty="0"/>
          </a:p>
        </p:txBody>
      </p:sp>
      <p:sp>
        <p:nvSpPr>
          <p:cNvPr id="10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BCCB7A99-BC73-45EC-BCF6-67FFEA14AAA8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823749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205740" indent="0">
              <a:lnSpc>
                <a:spcPct val="100000"/>
              </a:lnSpc>
              <a:spcBef>
                <a:spcPts val="450"/>
              </a:spcBef>
              <a:buNone/>
              <a:defRPr/>
            </a:lvl2pPr>
            <a:lvl3pPr marL="411480" indent="0">
              <a:lnSpc>
                <a:spcPct val="100000"/>
              </a:lnSpc>
              <a:spcBef>
                <a:spcPts val="450"/>
              </a:spcBef>
              <a:buNone/>
              <a:defRPr/>
            </a:lvl3pPr>
            <a:lvl4pPr marL="557213" indent="0">
              <a:lnSpc>
                <a:spcPct val="100000"/>
              </a:lnSpc>
              <a:spcBef>
                <a:spcPts val="450"/>
              </a:spcBef>
              <a:buNone/>
              <a:defRPr/>
            </a:lvl4pPr>
            <a:lvl5pPr marL="694373" indent="0">
              <a:lnSpc>
                <a:spcPct val="100000"/>
              </a:lnSpc>
              <a:spcBef>
                <a:spcPts val="450"/>
              </a:spcBef>
              <a:buNone/>
              <a:defRPr sz="75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</p:spPr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4" y="6154481"/>
            <a:ext cx="10919791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194941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011419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205740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 err="1"/>
              <a:t>Sixth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6"/>
            <a:r>
              <a:rPr lang="fr-FR" dirty="0" err="1"/>
              <a:t>Seventh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7"/>
            <a:r>
              <a:rPr lang="fr-FR" dirty="0" err="1"/>
              <a:t>Heigth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r>
              <a:rPr lang="fr-FR" dirty="0" err="1"/>
              <a:t>Nineth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45F568F9-2683-4D73-B867-5AEF0061B8D1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</p:spPr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17984" y="1271588"/>
            <a:ext cx="5237913" cy="4703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6" y="1272212"/>
            <a:ext cx="5272325" cy="4703145"/>
          </a:xfrm>
        </p:spPr>
        <p:txBody>
          <a:bodyPr/>
          <a:lstStyle>
            <a:lvl1pPr marL="205740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 err="1"/>
              <a:t>Sixth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6"/>
            <a:r>
              <a:rPr lang="fr-FR" dirty="0" err="1"/>
              <a:t>Seventh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7"/>
            <a:r>
              <a:rPr lang="fr-FR" dirty="0" err="1"/>
              <a:t>Heigth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r>
              <a:rPr lang="fr-FR" dirty="0" err="1"/>
              <a:t>Nineth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088DBADD-80EB-4BAF-8DFB-4441BC0F37C5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6147520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2433852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4" y="6154481"/>
            <a:ext cx="10919791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704860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36105" y="1263665"/>
            <a:ext cx="10919792" cy="4711692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73852EC9-F0B0-44B1-9FE7-E87EC14ADE79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9303392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LEA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9CDFE-F798-BD0E-F7B8-831D09482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F66676F-ED44-880D-23F8-A2E762CF9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8388350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F8DCAB59-D7AE-5F69-3CFC-66CCF890B68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F0402-09E8-7FE8-EE15-4CF723E00B8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B8AD7BD-1F5A-8B90-53A7-AC14105C0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6721ED-D414-EDF8-708E-724EC308B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6713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61027566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15" name="Object 14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104" y="1285462"/>
            <a:ext cx="10919792" cy="46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05740" lvl="0" indent="-205740">
              <a:spcBef>
                <a:spcPts val="900"/>
              </a:spcBef>
            </a:pPr>
            <a:r>
              <a:rPr lang="fr-FR"/>
              <a:t>Modifier les styles du texte du masque</a:t>
            </a:r>
          </a:p>
          <a:p>
            <a:pPr marL="205740" lvl="1" indent="-205740">
              <a:spcBef>
                <a:spcPts val="900"/>
              </a:spcBef>
            </a:pPr>
            <a:r>
              <a:rPr lang="fr-FR"/>
              <a:t>Deuxième niveau</a:t>
            </a:r>
          </a:p>
          <a:p>
            <a:pPr marL="205740" lvl="2" indent="-205740">
              <a:spcBef>
                <a:spcPts val="900"/>
              </a:spcBef>
            </a:pPr>
            <a:r>
              <a:rPr lang="fr-FR"/>
              <a:t>Troisième niveau</a:t>
            </a:r>
          </a:p>
          <a:p>
            <a:pPr marL="205740" lvl="3" indent="-205740">
              <a:spcBef>
                <a:spcPts val="900"/>
              </a:spcBef>
            </a:pPr>
            <a:r>
              <a:rPr lang="fr-FR"/>
              <a:t>Quatrième niveau</a:t>
            </a:r>
          </a:p>
          <a:p>
            <a:pPr marL="205740" lvl="4" indent="-205740">
              <a:spcBef>
                <a:spcPts val="900"/>
              </a:spcBef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36104" y="50034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4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24F66902-87F4-4757-BF32-F666686F52D8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FD88-A6E6-8119-40FC-44372482DF02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28737" y="6434431"/>
            <a:ext cx="1317909" cy="258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23" r:id="rId3"/>
    <p:sldLayoutId id="2147485127" r:id="rId4"/>
    <p:sldLayoutId id="2147485086" r:id="rId5"/>
    <p:sldLayoutId id="2147485132" r:id="rId6"/>
    <p:sldLayoutId id="2147485096" r:id="rId7"/>
    <p:sldLayoutId id="2147485131" r:id="rId8"/>
    <p:sldLayoutId id="2147485188" r:id="rId9"/>
    <p:sldLayoutId id="2147485169" r:id="rId10"/>
    <p:sldLayoutId id="2147485178" r:id="rId11"/>
    <p:sldLayoutId id="2147485183" r:id="rId12"/>
    <p:sldLayoutId id="2147485152" r:id="rId13"/>
    <p:sldLayoutId id="2147485190" r:id="rId14"/>
    <p:sldLayoutId id="2147485177" r:id="rId15"/>
    <p:sldLayoutId id="2147485182" r:id="rId16"/>
    <p:sldLayoutId id="2147485184" r:id="rId17"/>
    <p:sldLayoutId id="2147485174" r:id="rId18"/>
    <p:sldLayoutId id="2147485179" r:id="rId19"/>
    <p:sldLayoutId id="2147485185" r:id="rId20"/>
    <p:sldLayoutId id="2147485175" r:id="rId21"/>
    <p:sldLayoutId id="2147485180" r:id="rId22"/>
    <p:sldLayoutId id="2147485186" r:id="rId23"/>
    <p:sldLayoutId id="2147485176" r:id="rId24"/>
    <p:sldLayoutId id="2147485181" r:id="rId25"/>
    <p:sldLayoutId id="2147485187" r:id="rId26"/>
  </p:sldLayoutIdLst>
  <p:transition/>
  <p:hf hdr="0"/>
  <p:txStyles>
    <p:titleStyle>
      <a:lvl1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400" b="1" kern="1200">
          <a:solidFill>
            <a:schemeClr val="accent1"/>
          </a:solidFill>
          <a:latin typeface="Rubik" pitchFamily="2" charset="-79"/>
          <a:ea typeface="Rubik" pitchFamily="2" charset="-79"/>
          <a:cs typeface="Rubik" pitchFamily="2" charset="-79"/>
        </a:defRPr>
      </a:lvl1pPr>
      <a:lvl2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2pPr>
      <a:lvl3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3pPr>
      <a:lvl4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4pPr>
      <a:lvl5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5pPr>
      <a:lvl6pPr marL="3429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6pPr>
      <a:lvl7pPr marL="6858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7pPr>
      <a:lvl8pPr marL="10287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8pPr>
      <a:lvl9pPr marL="13716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9pPr>
    </p:titleStyle>
    <p:bodyStyle>
      <a:lvl1pPr marL="274320" indent="-274320" algn="l" defTabSz="704850" rtl="0" eaLnBrk="1" fontAlgn="base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6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  <a:cs typeface="Noto Sans" panose="020B0502040504020204" pitchFamily="34" charset="0"/>
        </a:defRPr>
      </a:lvl1pPr>
      <a:lvl2pPr marL="351235" indent="-214313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4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2pPr>
      <a:lvl3pPr marL="398859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2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3pPr>
      <a:lvl4pPr marL="534591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itchFamily="34" charset="0"/>
        <a:buChar char="•"/>
        <a:defRPr lang="en-US" sz="12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4pPr>
      <a:lvl5pPr marL="753665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000" i="0" kern="1200" dirty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  <a:cs typeface="Noto Sans" panose="020B0502040504020204" pitchFamily="34" charset="0"/>
        </a:defRPr>
      </a:lvl5pPr>
      <a:lvl6pPr marL="10691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 b="0" i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6pPr>
      <a:lvl7pPr marL="14120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 b="0" i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7pPr>
      <a:lvl8pPr marL="17549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>
          <a:solidFill>
            <a:schemeClr val="tx1"/>
          </a:solidFill>
          <a:latin typeface="+mn-lt"/>
        </a:defRPr>
      </a:lvl8pPr>
      <a:lvl9pPr marL="20978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99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pos="7287" userDrawn="1">
          <p15:clr>
            <a:srgbClr val="F26B43"/>
          </p15:clr>
        </p15:guide>
        <p15:guide id="8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9466A-0BEF-485D-B4F0-B195F192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utfit" pitchFamily="2" charset="0"/>
                <a:ea typeface="ＭＳ Ｐゴシック" charset="-128"/>
              </a:rPr>
              <a:t>Business Plan Template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6DC42D-35BA-40E6-8521-399A97E38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Nom de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projet</a:t>
            </a:r>
            <a:endParaRPr lang="en-US" sz="28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2004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95C63-DE14-44F3-A5CA-E211C5BF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Différentiation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C25CA0-D56E-4727-8BDF-9ECA0553E8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627587-5BA3-4A5E-96F7-5D4033A22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3B7FBF-A8A7-42E3-936F-73D4D285BC1E}"/>
              </a:ext>
            </a:extLst>
          </p:cNvPr>
          <p:cNvSpPr txBox="1">
            <a:spLocks/>
          </p:cNvSpPr>
          <p:nvPr/>
        </p:nvSpPr>
        <p:spPr>
          <a:xfrm>
            <a:off x="351692" y="1398466"/>
            <a:ext cx="9706708" cy="4841927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Décrivez  pourquoi la solution que vous proposez est meilleure que les solutions existantes</a:t>
            </a:r>
          </a:p>
          <a:p>
            <a:pPr marL="0" indent="0">
              <a:buNone/>
            </a:pPr>
            <a:endParaRPr lang="fr-FR" altLang="fr-FR" kern="0" dirty="0">
              <a:latin typeface="+mj-lt"/>
            </a:endParaRPr>
          </a:p>
          <a:p>
            <a:pPr lvl="1"/>
            <a:r>
              <a:rPr lang="fr-FR" altLang="fr-FR" kern="0" dirty="0">
                <a:latin typeface="+mj-lt"/>
              </a:rPr>
              <a:t>Est-elle moins  chère, plus rapide, meilleure, plus accessible, plus facile à utiliser…?</a:t>
            </a:r>
          </a:p>
          <a:p>
            <a:pPr>
              <a:buFont typeface="Wingdings 3" charset="2"/>
              <a:buNone/>
            </a:pPr>
            <a:endParaRPr lang="fr-FR" altLang="fr-FR" kern="0" dirty="0">
              <a:latin typeface="+mj-lt"/>
            </a:endParaRPr>
          </a:p>
          <a:p>
            <a:endParaRPr lang="fr-FR" alt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764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0FEC9-AF05-4CD8-B0FF-79E202D2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Stratégie de conquête du marché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E525A5-7AE4-4666-A1CD-412C16D4DA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21DE1A-643F-4C9A-B38B-858D66898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9343A7-0AFB-4DCE-BB91-8A8BC17BFE96}"/>
              </a:ext>
            </a:extLst>
          </p:cNvPr>
          <p:cNvSpPr txBox="1">
            <a:spLocks/>
          </p:cNvSpPr>
          <p:nvPr/>
        </p:nvSpPr>
        <p:spPr>
          <a:xfrm>
            <a:off x="351692" y="1614161"/>
            <a:ext cx="8436708" cy="38987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Décrivez la manière dont vous allez atteindre la clientèle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Vente directe</a:t>
            </a:r>
            <a:endParaRPr lang="fr-FR" kern="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Vente indirecte</a:t>
            </a:r>
            <a:endParaRPr lang="fr-FR" kern="0" dirty="0">
              <a:solidFill>
                <a:srgbClr val="FF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Via des distributeurs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Vente en ligne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Travailler en coopération avec des partenaires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…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714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8A875-CD6F-46F9-BE9C-6B4BE637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+mj-lt"/>
              </a:rPr>
              <a:t>Modèle de business</a:t>
            </a:r>
            <a:endParaRPr lang="fr-FR" sz="32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DF9E9-7F44-4873-AEC4-4E363A0310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95426C-6864-465A-BF38-3D25F50D0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B0BCB4-D961-4D17-B33D-C58E6D58B774}"/>
              </a:ext>
            </a:extLst>
          </p:cNvPr>
          <p:cNvSpPr txBox="1">
            <a:spLocks/>
          </p:cNvSpPr>
          <p:nvPr/>
        </p:nvSpPr>
        <p:spPr>
          <a:xfrm>
            <a:off x="470962" y="1594607"/>
            <a:ext cx="8436708" cy="43688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Décrivez  comment vous ferez payer vos solutions</a:t>
            </a:r>
            <a:endParaRPr lang="fr-FR" sz="1000" kern="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Paiement d’une licence définitive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Modèle de location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Modèle de subvention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fr-FR" kern="0" dirty="0">
              <a:latin typeface="+mj-lt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8984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E7B62-CC35-4936-A67C-626E8EB4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Financements détaillés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57ECF-3EC2-4983-BD60-0EEBA9C88B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6529DF-2C27-40A6-A015-7581BA04D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86618A-0C6F-4B75-BA3B-73F557576865}"/>
              </a:ext>
            </a:extLst>
          </p:cNvPr>
          <p:cNvSpPr txBox="1">
            <a:spLocks/>
          </p:cNvSpPr>
          <p:nvPr/>
        </p:nvSpPr>
        <p:spPr>
          <a:xfrm>
            <a:off x="761999" y="1391479"/>
            <a:ext cx="8567927" cy="4663454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Indiquez les financements détaillés pour les 3, voire les 5 prochaines années (chiffres annuels)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Chiffre d’affaires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Coûts des biens vendus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Marges brutes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Coûts de R &amp; D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Coûts de vente et de marketing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Coûts globaux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Résultats bruts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Amortissements et impôts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Résultats nets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latin typeface="+mj-lt"/>
              </a:rPr>
              <a:t>Dépenses d’investissement</a:t>
            </a:r>
            <a:endParaRPr lang="fr-FR" sz="2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7927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CBFEF-B2FD-4170-9294-9F9EC347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Statut de l’entreprise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A2DD8A-CDFC-47ED-AD68-809EAA9450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819C65-B02C-46A1-B9D1-48867E9B8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E97468-593D-4B85-A5B7-2EE2C45E8CA9}"/>
              </a:ext>
            </a:extLst>
          </p:cNvPr>
          <p:cNvSpPr txBox="1">
            <a:spLocks/>
          </p:cNvSpPr>
          <p:nvPr/>
        </p:nvSpPr>
        <p:spPr>
          <a:xfrm>
            <a:off x="351692" y="1594605"/>
            <a:ext cx="10607856" cy="3162925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Indiquez si vous avez déjà créé l’entreprise, si vous êtes labélisé, si vous avez </a:t>
            </a:r>
          </a:p>
          <a:p>
            <a:pPr marL="0" indent="0">
              <a:buNone/>
            </a:pPr>
            <a:r>
              <a:rPr lang="fr-FR" altLang="fr-FR" kern="0" dirty="0">
                <a:latin typeface="+mj-lt"/>
              </a:rPr>
              <a:t>  obtenu un quelconque financement. </a:t>
            </a:r>
          </a:p>
        </p:txBody>
      </p:sp>
    </p:spTree>
    <p:extLst>
      <p:ext uri="{BB962C8B-B14F-4D97-AF65-F5344CB8AC3E}">
        <p14:creationId xmlns:p14="http://schemas.microsoft.com/office/powerpoint/2010/main" val="9097020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4277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4CF37-010E-D706-DF9E-1699AA1F8B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0E06F-3EF1-045D-1323-5A12CC36D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3AC5434-6F48-42D5-9174-F3855C5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50034"/>
            <a:ext cx="6228522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        Table des matières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C4EE73-062C-44C9-BB0D-9FCABDE54653}"/>
              </a:ext>
            </a:extLst>
          </p:cNvPr>
          <p:cNvSpPr txBox="1">
            <a:spLocks/>
          </p:cNvSpPr>
          <p:nvPr/>
        </p:nvSpPr>
        <p:spPr>
          <a:xfrm>
            <a:off x="442913" y="1219199"/>
            <a:ext cx="7746930" cy="4952034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>
                <a:latin typeface="+mj-lt"/>
              </a:rPr>
              <a:t>Biographies de l’équipe </a:t>
            </a:r>
          </a:p>
          <a:p>
            <a:r>
              <a:rPr lang="fr-FR" dirty="0">
                <a:latin typeface="+mj-lt"/>
              </a:rPr>
              <a:t>Définition de la solution et problématique à résoudre </a:t>
            </a:r>
          </a:p>
          <a:p>
            <a:r>
              <a:rPr lang="fr-FR" dirty="0">
                <a:latin typeface="+mj-lt"/>
              </a:rPr>
              <a:t>Solutions actuelles et solutions proposées</a:t>
            </a:r>
          </a:p>
          <a:p>
            <a:r>
              <a:rPr lang="fr-FR" dirty="0">
                <a:latin typeface="+mj-lt"/>
              </a:rPr>
              <a:t>Taille de marché </a:t>
            </a:r>
          </a:p>
          <a:p>
            <a:r>
              <a:rPr lang="fr-FR" dirty="0">
                <a:latin typeface="+mj-lt"/>
              </a:rPr>
              <a:t>Stratégie de conquête du marché</a:t>
            </a:r>
          </a:p>
          <a:p>
            <a:r>
              <a:rPr lang="fr-FR" dirty="0">
                <a:latin typeface="+mj-lt"/>
              </a:rPr>
              <a:t>Feuille de route du produit</a:t>
            </a:r>
          </a:p>
          <a:p>
            <a:r>
              <a:rPr lang="fr-FR" dirty="0">
                <a:latin typeface="+mj-lt"/>
              </a:rPr>
              <a:t>Clientèle ciblée</a:t>
            </a:r>
          </a:p>
          <a:p>
            <a:r>
              <a:rPr lang="fr-FR" dirty="0">
                <a:latin typeface="+mj-lt"/>
              </a:rPr>
              <a:t>Cartographie concurrentielle</a:t>
            </a:r>
          </a:p>
          <a:p>
            <a:r>
              <a:rPr lang="fr-FR" dirty="0">
                <a:latin typeface="+mj-lt"/>
              </a:rPr>
              <a:t>Différenciation                                 </a:t>
            </a:r>
          </a:p>
          <a:p>
            <a:r>
              <a:rPr lang="fr-FR" dirty="0">
                <a:latin typeface="+mj-lt"/>
              </a:rPr>
              <a:t>Modèle de business plan              </a:t>
            </a:r>
          </a:p>
          <a:p>
            <a:r>
              <a:rPr lang="fr-FR" dirty="0">
                <a:latin typeface="+mj-lt"/>
              </a:rPr>
              <a:t>Financements détaillés                 </a:t>
            </a:r>
          </a:p>
          <a:p>
            <a:r>
              <a:rPr lang="fr-FR" dirty="0">
                <a:latin typeface="+mj-lt"/>
              </a:rPr>
              <a:t>Statut de l’entreprise. 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kern="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b="1" kern="0" dirty="0">
                <a:latin typeface="+mj-lt"/>
              </a:rPr>
              <a:t>                                                Max: 20 diapositives</a:t>
            </a:r>
          </a:p>
        </p:txBody>
      </p:sp>
    </p:spTree>
    <p:extLst>
      <p:ext uri="{BB962C8B-B14F-4D97-AF65-F5344CB8AC3E}">
        <p14:creationId xmlns:p14="http://schemas.microsoft.com/office/powerpoint/2010/main" val="19650517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4CF37-010E-D706-DF9E-1699AA1F8B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0E06F-3EF1-045D-1323-5A12CC36D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3AC5434-6F48-42D5-9174-F3855C5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50034"/>
            <a:ext cx="6228522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Biographies de l’équipe</a:t>
            </a:r>
            <a:endParaRPr lang="en-US" sz="36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58B16-0537-4F17-B4FF-998363C2B83A}"/>
              </a:ext>
            </a:extLst>
          </p:cNvPr>
          <p:cNvSpPr txBox="1">
            <a:spLocks/>
          </p:cNvSpPr>
          <p:nvPr/>
        </p:nvSpPr>
        <p:spPr>
          <a:xfrm>
            <a:off x="351692" y="1133424"/>
            <a:ext cx="8792308" cy="3292802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Brève description de chaque membre de l’équipe :</a:t>
            </a:r>
          </a:p>
          <a:p>
            <a:pPr marL="0" indent="0">
              <a:buNone/>
            </a:pPr>
            <a:endParaRPr lang="fr-FR" altLang="fr-FR" kern="0" dirty="0">
              <a:latin typeface="+mj-lt"/>
            </a:endParaRPr>
          </a:p>
          <a:p>
            <a:pPr lvl="1"/>
            <a:r>
              <a:rPr lang="fr-FR" altLang="fr-FR" kern="0" dirty="0">
                <a:latin typeface="+mj-lt"/>
              </a:rPr>
              <a:t>Formation</a:t>
            </a:r>
          </a:p>
          <a:p>
            <a:pPr lvl="1"/>
            <a:r>
              <a:rPr lang="fr-FR" altLang="fr-FR" kern="0" dirty="0">
                <a:latin typeface="+mj-lt"/>
              </a:rPr>
              <a:t>Expérience professionnelle</a:t>
            </a:r>
          </a:p>
          <a:p>
            <a:pPr lvl="1"/>
            <a:r>
              <a:rPr lang="fr-FR" altLang="fr-FR" kern="0" dirty="0">
                <a:latin typeface="+mj-lt"/>
              </a:rPr>
              <a:t>Expertise</a:t>
            </a:r>
          </a:p>
          <a:p>
            <a:pPr lvl="1">
              <a:buFont typeface="Arial" panose="020B0604020202020204" pitchFamily="34" charset="0"/>
              <a:buNone/>
            </a:pPr>
            <a:endParaRPr lang="fr-FR" altLang="fr-FR" kern="0" dirty="0">
              <a:latin typeface="+mj-lt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fr-FR" altLang="fr-FR" kern="0" dirty="0">
                <a:latin typeface="+mj-lt"/>
              </a:rPr>
              <a:t>La porteuse de projet est amenée à se présenter et mettre en avant le background de chaque membre de son équipe, y compris le sien.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6555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931632-D978-484C-A821-C5918E0D09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9DF91E-8FB5-40A0-9BC5-F1C1A62B4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C7A660C-D282-4A67-A31A-36BF038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9" y="66675"/>
            <a:ext cx="5764212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Besoins du marché</a:t>
            </a:r>
            <a:endParaRPr lang="en-US" sz="36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5A501A-F319-4ECE-8BE5-7B0C8144521B}"/>
              </a:ext>
            </a:extLst>
          </p:cNvPr>
          <p:cNvSpPr txBox="1">
            <a:spLocks/>
          </p:cNvSpPr>
          <p:nvPr/>
        </p:nvSpPr>
        <p:spPr>
          <a:xfrm>
            <a:off x="636104" y="1285462"/>
            <a:ext cx="10919792" cy="2411895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Décrivez  la demande actuelle sur le marché pour la solution particulière que vous proposez. </a:t>
            </a:r>
          </a:p>
          <a:p>
            <a:endParaRPr lang="fr-FR" alt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9588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12E11-373C-4792-B183-131E654A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Solutions actuelles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A0E19A-CC51-4BFA-BE51-0B82158723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46250-3B15-4736-9CD7-3B8BE2CE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29B510-1597-474B-95D7-98E4D89533F5}"/>
              </a:ext>
            </a:extLst>
          </p:cNvPr>
          <p:cNvSpPr txBox="1">
            <a:spLocks/>
          </p:cNvSpPr>
          <p:nvPr/>
        </p:nvSpPr>
        <p:spPr>
          <a:xfrm>
            <a:off x="636104" y="1285463"/>
            <a:ext cx="10283687" cy="2345634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Décrivez quelles solutions actuelles sont disponibles pour répondre aux besoins du marché définis ci-dessus</a:t>
            </a:r>
          </a:p>
          <a:p>
            <a:pPr marL="0" indent="0">
              <a:buNone/>
            </a:pPr>
            <a:endParaRPr lang="fr-FR" altLang="fr-FR" kern="0" dirty="0">
              <a:latin typeface="+mj-lt"/>
            </a:endParaRPr>
          </a:p>
          <a:p>
            <a:pPr lvl="1"/>
            <a:r>
              <a:rPr lang="fr-FR" altLang="fr-FR" kern="0" dirty="0">
                <a:latin typeface="+mj-lt"/>
              </a:rPr>
              <a:t>Et  pourquoi ces solutions ne sont-elles pas assez satisfaisantes ou sont-elles trop chères ou encore ne sont-elles pas appréciées par les clients.</a:t>
            </a:r>
          </a:p>
          <a:p>
            <a:pPr>
              <a:buFont typeface="Wingdings 3" charset="2"/>
              <a:buNone/>
            </a:pPr>
            <a:endParaRPr lang="fr-FR" alt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1485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D8948-6A8C-429F-B49F-1DF02C38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6660"/>
            <a:ext cx="6506818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Solutions proposées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15B181-95CF-4E3D-BFC5-4A691A6FEC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6C75C-7884-4EA6-A66C-026C0AC96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A52D8-2827-40F8-9AD8-1C3B975AB862}"/>
              </a:ext>
            </a:extLst>
          </p:cNvPr>
          <p:cNvSpPr txBox="1">
            <a:spLocks/>
          </p:cNvSpPr>
          <p:nvPr/>
        </p:nvSpPr>
        <p:spPr>
          <a:xfrm>
            <a:off x="1524000" y="1358711"/>
            <a:ext cx="9886122" cy="3796385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Décrivez  votre solution de technologie et comment celle-ci  répond aux besoins du marché défini ci-dessus en mettant en avant la valeur ajoutée de vos produits ou services. </a:t>
            </a:r>
          </a:p>
          <a:p>
            <a:pPr marL="0" indent="0">
              <a:buNone/>
            </a:pPr>
            <a:endParaRPr lang="fr-FR" altLang="fr-FR" kern="0" dirty="0">
              <a:latin typeface="+mj-lt"/>
            </a:endParaRPr>
          </a:p>
          <a:p>
            <a:pPr lvl="1"/>
            <a:r>
              <a:rPr lang="fr-FR" altLang="fr-FR" kern="0" dirty="0">
                <a:latin typeface="+mj-lt"/>
              </a:rPr>
              <a:t>Faîtes une description technique de votre solution.</a:t>
            </a:r>
          </a:p>
        </p:txBody>
      </p:sp>
    </p:spTree>
    <p:extLst>
      <p:ext uri="{BB962C8B-B14F-4D97-AF65-F5344CB8AC3E}">
        <p14:creationId xmlns:p14="http://schemas.microsoft.com/office/powerpoint/2010/main" val="3944572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483A5-4D00-4372-991A-9B60FFE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6660"/>
            <a:ext cx="8547653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Feuille de route du produit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9A7231-3FF1-43FA-A66C-B0592116F9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B564ED-5AE2-46C3-9EF6-8D45B4BE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A3BD67-8B81-4619-8658-A82EEC82C7F3}"/>
              </a:ext>
            </a:extLst>
          </p:cNvPr>
          <p:cNvSpPr txBox="1">
            <a:spLocks/>
          </p:cNvSpPr>
          <p:nvPr/>
        </p:nvSpPr>
        <p:spPr>
          <a:xfrm>
            <a:off x="1460245" y="1460034"/>
            <a:ext cx="9308535" cy="4841927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Décrivez quel(s) produit(s) ou services vous avez l’intention  de développer.</a:t>
            </a:r>
          </a:p>
          <a:p>
            <a:pPr marL="0" indent="0">
              <a:buNone/>
            </a:pPr>
            <a:r>
              <a:rPr lang="fr-FR" altLang="fr-FR" kern="0" dirty="0">
                <a:latin typeface="+mj-lt"/>
              </a:rPr>
              <a:t> </a:t>
            </a:r>
          </a:p>
          <a:p>
            <a:r>
              <a:rPr lang="fr-FR" altLang="fr-FR" kern="0" dirty="0">
                <a:latin typeface="+mj-lt"/>
              </a:rPr>
              <a:t>Schématisez le cycle d’achat pour bien illustrer les différentes fonctionnalités du produit.</a:t>
            </a:r>
          </a:p>
        </p:txBody>
      </p:sp>
    </p:spTree>
    <p:extLst>
      <p:ext uri="{BB962C8B-B14F-4D97-AF65-F5344CB8AC3E}">
        <p14:creationId xmlns:p14="http://schemas.microsoft.com/office/powerpoint/2010/main" val="30769609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BBD68-737C-4087-A341-4122FB42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6660"/>
            <a:ext cx="6281531" cy="914400"/>
          </a:xfrm>
        </p:spPr>
        <p:txBody>
          <a:bodyPr/>
          <a:lstStyle/>
          <a:p>
            <a:r>
              <a:rPr lang="fr-FR" altLang="fr-FR" sz="3600" dirty="0">
                <a:latin typeface="+mj-lt"/>
              </a:rPr>
              <a:t>Clientèle ciblée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EEC435-B2DC-4207-81B4-821AE056F2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47B0B3-EC41-4E2D-8629-F697BF0B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5A1BE-CCE6-4495-BDA2-D45DF107E28D}"/>
              </a:ext>
            </a:extLst>
          </p:cNvPr>
          <p:cNvSpPr txBox="1">
            <a:spLocks/>
          </p:cNvSpPr>
          <p:nvPr/>
        </p:nvSpPr>
        <p:spPr>
          <a:xfrm>
            <a:off x="351692" y="1133423"/>
            <a:ext cx="9680204" cy="416744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Décrivez à quelle clientèle vous avez l’intention de vendre votre</a:t>
            </a:r>
            <a:r>
              <a:rPr lang="fr-FR" sz="1000" kern="0" dirty="0">
                <a:latin typeface="+mj-lt"/>
              </a:rPr>
              <a:t>  </a:t>
            </a:r>
            <a:r>
              <a:rPr lang="fr-FR" kern="0" dirty="0">
                <a:latin typeface="+mj-lt"/>
              </a:rPr>
              <a:t>solution:</a:t>
            </a:r>
          </a:p>
          <a:p>
            <a:pPr fontAlgn="auto">
              <a:spcAft>
                <a:spcPts val="0"/>
              </a:spcAft>
              <a:defRPr/>
            </a:pPr>
            <a:endParaRPr lang="fr-FR" sz="300" kern="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fr-FR" sz="300" kern="0" dirty="0">
              <a:latin typeface="+mj-lt"/>
            </a:endParaRP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Localisation géographique du marché</a:t>
            </a: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Industrie</a:t>
            </a: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Taille des clients</a:t>
            </a: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Particuliers versus  professionnels versus administrations/gouvernement</a:t>
            </a: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Nombre de clients existants</a:t>
            </a:r>
          </a:p>
          <a:p>
            <a:pPr marL="538163" lvl="1" fontAlgn="auto">
              <a:spcAft>
                <a:spcPts val="0"/>
              </a:spcAft>
              <a:defRPr/>
            </a:pPr>
            <a:r>
              <a:rPr lang="fr-FR" kern="0" dirty="0">
                <a:latin typeface="+mj-lt"/>
              </a:rPr>
              <a:t>Taille du marché</a:t>
            </a:r>
            <a:endParaRPr lang="fr-FR" sz="800" kern="0" dirty="0">
              <a:latin typeface="+mj-lt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396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19058-1F49-44A2-A360-6C49C117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latin typeface="+mj-lt"/>
              </a:rPr>
              <a:t>Les concurrents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08ED49-8D8F-42FD-931E-742E11C9DD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6392B6-EDDC-4999-8B01-1BAAE36E3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FC3657-D831-4BD9-9F37-CB2D1CD9D400}"/>
              </a:ext>
            </a:extLst>
          </p:cNvPr>
          <p:cNvSpPr txBox="1">
            <a:spLocks/>
          </p:cNvSpPr>
          <p:nvPr/>
        </p:nvSpPr>
        <p:spPr>
          <a:xfrm>
            <a:off x="1080562" y="1594605"/>
            <a:ext cx="8436708" cy="3746021"/>
          </a:xfrm>
          <a:prstGeom prst="rect">
            <a:avLst/>
          </a:prstGeom>
        </p:spPr>
        <p:txBody>
          <a:bodyPr/>
          <a:lstStyle>
            <a:lvl1pPr marL="274320" indent="-274320" algn="l" defTabSz="704850" rtl="0" eaLnBrk="1" fontAlgn="base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Noto Sans" panose="020B0502040504020204" pitchFamily="34" charset="0"/>
              </a:defRPr>
            </a:lvl1pPr>
            <a:lvl2pPr marL="351235" indent="-214313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2pPr>
            <a:lvl3pPr marL="398859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3pPr>
            <a:lvl4pPr marL="534591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</a:defRPr>
            </a:lvl4pPr>
            <a:lvl5pPr marL="753665" indent="-128588" algn="l" defTabSz="70485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ED1C24"/>
              </a:buClr>
              <a:buSzPct val="140000"/>
              <a:buFont typeface="Arial" panose="020B0604020202020204" pitchFamily="34" charset="0"/>
              <a:buChar char="•"/>
              <a:defRPr lang="en-US" sz="1000" i="0" kern="1200" dirty="0">
                <a:solidFill>
                  <a:schemeClr val="tx1"/>
                </a:solidFill>
                <a:latin typeface="Noto Sans" panose="020B0502040504020204" pitchFamily="34" charset="0"/>
                <a:ea typeface="ＭＳ Ｐゴシック" pitchFamily="-109" charset="-128"/>
                <a:cs typeface="Arial" charset="0"/>
              </a:defRPr>
            </a:lvl5pPr>
            <a:lvl6pPr marL="10691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14120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17549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8pPr>
            <a:lvl9pPr marL="2097881" indent="-101204" algn="l" defTabSz="70485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kern="0" dirty="0">
                <a:latin typeface="+mj-lt"/>
              </a:rPr>
              <a:t>Indiquez  qui sont vos concurrents et quelles sont les offres qu’ils proposent tout en vous positionnant par rapport à eux. </a:t>
            </a:r>
          </a:p>
          <a:p>
            <a:endParaRPr lang="fr-FR" alt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0471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08.05_20170507_Ooredoo_template_4x3 ratio_v12">
  <a:themeElements>
    <a:clrScheme name="OOREDOO OLD">
      <a:dk1>
        <a:srgbClr val="221E20"/>
      </a:dk1>
      <a:lt1>
        <a:srgbClr val="FFFFFF"/>
      </a:lt1>
      <a:dk2>
        <a:srgbClr val="00416A"/>
      </a:dk2>
      <a:lt2>
        <a:srgbClr val="DFDFE1"/>
      </a:lt2>
      <a:accent1>
        <a:srgbClr val="ED1C24"/>
      </a:accent1>
      <a:accent2>
        <a:srgbClr val="333F48"/>
      </a:accent2>
      <a:accent3>
        <a:srgbClr val="65C4DB"/>
      </a:accent3>
      <a:accent4>
        <a:srgbClr val="99CC00"/>
      </a:accent4>
      <a:accent5>
        <a:srgbClr val="EA9600"/>
      </a:accent5>
      <a:accent6>
        <a:srgbClr val="FFD500"/>
      </a:accent6>
      <a:hlink>
        <a:srgbClr val="2CD5C4"/>
      </a:hlink>
      <a:folHlink>
        <a:srgbClr val="F5A992"/>
      </a:folHlink>
    </a:clrScheme>
    <a:fontScheme name="Custom 43">
      <a:majorFont>
        <a:latin typeface="Rubik"/>
        <a:ea typeface=""/>
        <a:cs typeface="OoredooArabic-Heavy"/>
      </a:majorFont>
      <a:minorFont>
        <a:latin typeface="Noto Sans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D1C24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79488" rtl="0" eaLnBrk="1" fontAlgn="base" latinLnBrk="0" hangingPunct="1">
          <a:lnSpc>
            <a:spcPct val="110000"/>
          </a:lnSpc>
          <a:spcBef>
            <a:spcPts val="6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6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noFill/>
        <a:ln w="1905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spcBef>
            <a:spcPts val="0"/>
          </a:spcBef>
          <a:spcAft>
            <a:spcPts val="0"/>
          </a:spcAft>
          <a:buClr>
            <a:srgbClr val="ED1C24"/>
          </a:buClr>
          <a:buSzPct val="140000"/>
          <a:defRPr sz="1200" smtClean="0">
            <a:solidFill>
              <a:srgbClr val="000000"/>
            </a:solidFill>
            <a:latin typeface="Noto Sans" panose="020B0502040504020204" pitchFamily="34" charset="0"/>
          </a:defRPr>
        </a:defPPr>
      </a:lstStyle>
    </a:txDef>
  </a:objectDefaults>
  <a:extraClrSchemeLst>
    <a:extraClrScheme>
      <a:clrScheme name="Blank 1">
        <a:dk1>
          <a:srgbClr val="3F3F3F"/>
        </a:dk1>
        <a:lt1>
          <a:srgbClr val="FFFFFF"/>
        </a:lt1>
        <a:dk2>
          <a:srgbClr val="FDE48B"/>
        </a:dk2>
        <a:lt2>
          <a:srgbClr val="888888"/>
        </a:lt2>
        <a:accent1>
          <a:srgbClr val="7FABD2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C0D2E5"/>
        </a:accent5>
        <a:accent6>
          <a:srgbClr val="E4B614"/>
        </a:accent6>
        <a:hlink>
          <a:srgbClr val="BFD5E9"/>
        </a:hlink>
        <a:folHlink>
          <a:srgbClr val="7BBE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1">
      <a:srgbClr val="F7EA48"/>
    </a:custClr>
    <a:custClr name="C2">
      <a:srgbClr val="FFBF3F"/>
    </a:custClr>
    <a:custClr name="C3">
      <a:srgbClr val="FA4616"/>
    </a:custClr>
    <a:custClr name="C4">
      <a:srgbClr val="ECB3CB"/>
    </a:custClr>
    <a:custClr name="C5">
      <a:srgbClr val="EB6FBD"/>
    </a:custClr>
    <a:custClr name="C6">
      <a:srgbClr val="D64C97"/>
    </a:custClr>
    <a:custClr name="C7">
      <a:srgbClr val="840B55"/>
    </a:custClr>
    <a:custClr name="C20">
      <a:srgbClr val="BCA2CD"/>
    </a:custClr>
    <a:custClr name="C18">
      <a:srgbClr val="AC4FBD"/>
    </a:custClr>
    <a:custClr name="C19">
      <a:srgbClr val="3C1053"/>
    </a:custClr>
    <a:custClr name="C8">
      <a:srgbClr val="8DC8E8"/>
    </a:custClr>
    <a:custClr name="C9">
      <a:srgbClr val="13AFEE"/>
    </a:custClr>
    <a:custClr name="C10">
      <a:srgbClr val="001E60"/>
    </a:custClr>
    <a:custClr name="C11">
      <a:srgbClr val="9BD7D3"/>
    </a:custClr>
    <a:custClr name="C15">
      <a:srgbClr val="B3D99E"/>
    </a:custClr>
    <a:custClr name="C14">
      <a:srgbClr val="78BE20"/>
    </a:custClr>
    <a:custClr name="C17">
      <a:srgbClr val="64A70B"/>
    </a:custClr>
    <a:custClr name="C12">
      <a:srgbClr val="00C7B1"/>
    </a:custClr>
    <a:custClr name="C16">
      <a:srgbClr val="046A38"/>
    </a:custClr>
    <a:custClr name="C13">
      <a:srgbClr val="004E42"/>
    </a:custClr>
    <a:custClr name="C23">
      <a:srgbClr val="A6BBC8"/>
    </a:custClr>
    <a:custClr name="C22">
      <a:srgbClr val="425563"/>
    </a:custClr>
    <a:custClr name="C25">
      <a:srgbClr val="CDB5A7"/>
    </a:custClr>
    <a:custClr name="C24">
      <a:srgbClr val="83786F"/>
    </a:custClr>
  </a:custClrLst>
  <a:extLst>
    <a:ext uri="{05A4C25C-085E-4340-85A3-A5531E510DB2}">
      <thm15:themeFamily xmlns:thm15="http://schemas.microsoft.com/office/thememl/2012/main" name="TEMPLATE OOREDOO_040922 [Lecture seule]" id="{212816BB-D767-42BC-B49E-7702AE189B55}" vid="{C57ACB6C-B67E-4280-9906-8DD79C5F0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A9E4932BA174BBCD6A4A4F028F96F" ma:contentTypeVersion="14" ma:contentTypeDescription="Create a new document." ma:contentTypeScope="" ma:versionID="d5c3f14d0bb590ebd9f833e178653ef5">
  <xsd:schema xmlns:xsd="http://www.w3.org/2001/XMLSchema" xmlns:xs="http://www.w3.org/2001/XMLSchema" xmlns:p="http://schemas.microsoft.com/office/2006/metadata/properties" xmlns:ns2="8553f85c-2140-41fd-927f-4e7c6dc2d23b" xmlns:ns3="779144b8-0ba4-45d2-98b8-9b7ee9b99d15" targetNamespace="http://schemas.microsoft.com/office/2006/metadata/properties" ma:root="true" ma:fieldsID="44d4dcc799133b03cbca001a258ad66b" ns2:_="" ns3:_="">
    <xsd:import namespace="8553f85c-2140-41fd-927f-4e7c6dc2d23b"/>
    <xsd:import namespace="779144b8-0ba4-45d2-98b8-9b7ee9b99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3f85c-2140-41fd-927f-4e7c6dc2d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07c7a8d-70f1-4e74-8305-1ff3e7e75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144b8-0ba4-45d2-98b8-9b7ee9b99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2e34d4b-ae2f-4848-bd6c-453fc879838f}" ma:internalName="TaxCatchAll" ma:showField="CatchAllData" ma:web="779144b8-0ba4-45d2-98b8-9b7ee9b99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53f85c-2140-41fd-927f-4e7c6dc2d23b">
      <Terms xmlns="http://schemas.microsoft.com/office/infopath/2007/PartnerControls"/>
    </lcf76f155ced4ddcb4097134ff3c332f>
    <TaxCatchAll xmlns="779144b8-0ba4-45d2-98b8-9b7ee9b99d15" xsi:nil="true"/>
  </documentManagement>
</p:properties>
</file>

<file path=customXml/itemProps1.xml><?xml version="1.0" encoding="utf-8"?>
<ds:datastoreItem xmlns:ds="http://schemas.openxmlformats.org/officeDocument/2006/customXml" ds:itemID="{C031B5EA-1EAE-441F-A69B-97875B1081CF}"/>
</file>

<file path=customXml/itemProps2.xml><?xml version="1.0" encoding="utf-8"?>
<ds:datastoreItem xmlns:ds="http://schemas.openxmlformats.org/officeDocument/2006/customXml" ds:itemID="{945125EB-A3E3-4DDA-9F64-50DC2B1F4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74A0B-00EF-4C52-89B3-39EE0348B7EA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8ea3651e-ccd1-419c-8aac-7d20600c18b9"/>
    <ds:schemaRef ds:uri="34b83fb1-aab1-4420-8adc-8a3d0b6d3b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OOREDOO_040922</Template>
  <TotalTime>47</TotalTime>
  <Words>474</Words>
  <Application>Microsoft Office PowerPoint</Application>
  <PresentationFormat>Grand écran</PresentationFormat>
  <Paragraphs>109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Outfit</vt:lpstr>
      <vt:lpstr>Rubik</vt:lpstr>
      <vt:lpstr>Noto Sans</vt:lpstr>
      <vt:lpstr>Arial</vt:lpstr>
      <vt:lpstr>Wingdings 3</vt:lpstr>
      <vt:lpstr>Outfit ExtraBold</vt:lpstr>
      <vt:lpstr>Rubik SemiBold</vt:lpstr>
      <vt:lpstr>Calibri</vt:lpstr>
      <vt:lpstr>Wingdings</vt:lpstr>
      <vt:lpstr>08.05_20170507_Ooredoo_template_4x3 ratio_v12</vt:lpstr>
      <vt:lpstr>think-cell Slide</vt:lpstr>
      <vt:lpstr>Business Plan Template</vt:lpstr>
      <vt:lpstr>        Table des matières</vt:lpstr>
      <vt:lpstr>Biographies de l’équipe</vt:lpstr>
      <vt:lpstr>Besoins du marché</vt:lpstr>
      <vt:lpstr>Solutions actuelles</vt:lpstr>
      <vt:lpstr>Solutions proposées</vt:lpstr>
      <vt:lpstr>Feuille de route du produit</vt:lpstr>
      <vt:lpstr>Clientèle ciblée</vt:lpstr>
      <vt:lpstr>Les concurrents</vt:lpstr>
      <vt:lpstr>Différentiation</vt:lpstr>
      <vt:lpstr>Stratégie de conquête du marché</vt:lpstr>
      <vt:lpstr>Modèle de business</vt:lpstr>
      <vt:lpstr>Financements détaillés</vt:lpstr>
      <vt:lpstr>Statut de l’entreprise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Template</dc:title>
  <dc:creator>Rym KOUAFI</dc:creator>
  <cp:lastModifiedBy>Sara HALLICHE</cp:lastModifiedBy>
  <cp:revision>6</cp:revision>
  <dcterms:created xsi:type="dcterms:W3CDTF">2023-05-03T14:54:41Z</dcterms:created>
  <dcterms:modified xsi:type="dcterms:W3CDTF">2025-02-25T09:39:38Z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0x010100741A9E4932BA174BBCD6A4A4F028F96F</vt:lpwstr>
  </property>
  <property fmtid="{D5CDD505-2E9C-101B-9397-08002B2CF9AE}" pid="3" name="MediaServiceImageTags">
    <vt:lpwstr/>
  </property>
  <property fmtid="{D5CDD505-2E9C-101B-9397-08002B2CF9AE}" pid="4" name="MSIP_Label_8b49b266-1ab9-41f3-8ca5-f5bccb742a55_Enabled">
    <vt:lpwstr>true</vt:lpwstr>
  </property>
  <property fmtid="{D5CDD505-2E9C-101B-9397-08002B2CF9AE}" pid="5" name="MSIP_Label_8b49b266-1ab9-41f3-8ca5-f5bccb742a55_SetDate">
    <vt:lpwstr>2022-09-04T10:09:18Z</vt:lpwstr>
  </property>
  <property fmtid="{D5CDD505-2E9C-101B-9397-08002B2CF9AE}" pid="6" name="MSIP_Label_8b49b266-1ab9-41f3-8ca5-f5bccb742a55_Method">
    <vt:lpwstr>Standard</vt:lpwstr>
  </property>
  <property fmtid="{D5CDD505-2E9C-101B-9397-08002B2CF9AE}" pid="7" name="MSIP_Label_8b49b266-1ab9-41f3-8ca5-f5bccb742a55_Name">
    <vt:lpwstr>Restricted</vt:lpwstr>
  </property>
  <property fmtid="{D5CDD505-2E9C-101B-9397-08002B2CF9AE}" pid="8" name="MSIP_Label_8b49b266-1ab9-41f3-8ca5-f5bccb742a55_SiteId">
    <vt:lpwstr>35ce61ea-2a69-4c72-837c-f38de143a7a3</vt:lpwstr>
  </property>
  <property fmtid="{D5CDD505-2E9C-101B-9397-08002B2CF9AE}" pid="9" name="MSIP_Label_8b49b266-1ab9-41f3-8ca5-f5bccb742a55_ActionId">
    <vt:lpwstr>c5712f19-c984-46dd-bab3-273478f32e4b</vt:lpwstr>
  </property>
  <property fmtid="{D5CDD505-2E9C-101B-9397-08002B2CF9AE}" pid="10" name="MSIP_Label_8b49b266-1ab9-41f3-8ca5-f5bccb742a55_ContentBits">
    <vt:lpwstr>1</vt:lpwstr>
  </property>
</Properties>
</file>